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Lst>
  <p:sldSz cx="9144000" cy="5143500" type="screen16x9"/>
  <p:notesSz cx="6858000" cy="9144000"/>
  <p:embeddedFontLst>
    <p:embeddedFont>
      <p:font typeface="Lato" panose="020B0604020202020204" charset="0"/>
      <p:regular r:id="rId22"/>
      <p:bold r:id="rId23"/>
      <p:italic r:id="rId24"/>
      <p:boldItalic r:id="rId25"/>
    </p:embeddedFont>
    <p:embeddedFont>
      <p:font typeface="Montserrat" panose="020B0604020202020204" charset="0"/>
      <p:regular r:id="rId26"/>
      <p:bold r:id="rId27"/>
      <p:italic r:id="rId28"/>
      <p:boldItalic r:id="rId29"/>
    </p:embeddedFont>
    <p:embeddedFont>
      <p:font typeface="Arv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3873839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730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07243922b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07243922b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21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7243922b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7243922b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028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726aae9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726aae9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128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0726aae96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0726aae96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702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0726aae96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0726aae96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082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0726aae96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0726aae96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90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0726aae96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0726aae96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747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726aae96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726aae96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048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726aae96f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726aae96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635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726aae96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726aae96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16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65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6e403df4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6e403df4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076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6e403df4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6e403df4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667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06e403df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06e403df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090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06e403df4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06e403df4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187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25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7243922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07243922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27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7243922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7243922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263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viso.ai/computer-vision/image-annotation/"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latin typeface="Lato"/>
                <a:ea typeface="Lato"/>
                <a:cs typeface="Lato"/>
                <a:sym typeface="Lato"/>
              </a:rPr>
              <a:t>Image Segmentation for Object Detection </a:t>
            </a:r>
            <a:endParaRPr b="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a:spLocks noGrp="1"/>
          </p:cNvSpPr>
          <p:nvPr>
            <p:ph type="title"/>
          </p:nvPr>
        </p:nvSpPr>
        <p:spPr>
          <a:xfrm>
            <a:off x="1297500" y="1651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Multiple polygons in one single image</a:t>
            </a:r>
            <a:endParaRPr b="1">
              <a:latin typeface="Lato"/>
              <a:ea typeface="Lato"/>
              <a:cs typeface="Lato"/>
              <a:sym typeface="Lato"/>
            </a:endParaRPr>
          </a:p>
        </p:txBody>
      </p:sp>
      <p:pic>
        <p:nvPicPr>
          <p:cNvPr id="289" name="Google Shape;289;p26"/>
          <p:cNvPicPr preferRelativeResize="0"/>
          <p:nvPr/>
        </p:nvPicPr>
        <p:blipFill>
          <a:blip r:embed="rId3">
            <a:alphaModFix/>
          </a:blip>
          <a:stretch>
            <a:fillRect/>
          </a:stretch>
        </p:blipFill>
        <p:spPr>
          <a:xfrm>
            <a:off x="614075" y="790125"/>
            <a:ext cx="8027126" cy="42448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7"/>
          <p:cNvSpPr txBox="1">
            <a:spLocks noGrp="1"/>
          </p:cNvSpPr>
          <p:nvPr>
            <p:ph type="title"/>
          </p:nvPr>
        </p:nvSpPr>
        <p:spPr>
          <a:xfrm>
            <a:off x="152400" y="393750"/>
            <a:ext cx="8756100" cy="52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a:ea typeface="Lato"/>
                <a:cs typeface="Lato"/>
                <a:sym typeface="Lato"/>
              </a:rPr>
              <a:t>Output JSON File from LABELME for an Image</a:t>
            </a:r>
            <a:endParaRPr b="1">
              <a:latin typeface="Lato"/>
              <a:ea typeface="Lato"/>
              <a:cs typeface="Lato"/>
              <a:sym typeface="Lato"/>
            </a:endParaRPr>
          </a:p>
        </p:txBody>
      </p:sp>
      <p:pic>
        <p:nvPicPr>
          <p:cNvPr id="295" name="Google Shape;295;p27"/>
          <p:cNvPicPr preferRelativeResize="0"/>
          <p:nvPr/>
        </p:nvPicPr>
        <p:blipFill>
          <a:blip r:embed="rId3">
            <a:alphaModFix/>
          </a:blip>
          <a:stretch>
            <a:fillRect/>
          </a:stretch>
        </p:blipFill>
        <p:spPr>
          <a:xfrm>
            <a:off x="381000" y="1043725"/>
            <a:ext cx="8432625" cy="3944649"/>
          </a:xfrm>
          <a:prstGeom prst="rect">
            <a:avLst/>
          </a:prstGeom>
          <a:noFill/>
          <a:ln>
            <a:noFill/>
          </a:ln>
        </p:spPr>
      </p:pic>
      <p:cxnSp>
        <p:nvCxnSpPr>
          <p:cNvPr id="296" name="Google Shape;296;p27"/>
          <p:cNvCxnSpPr>
            <a:endCxn id="297" idx="1"/>
          </p:cNvCxnSpPr>
          <p:nvPr/>
        </p:nvCxnSpPr>
        <p:spPr>
          <a:xfrm rot="10800000" flipH="1">
            <a:off x="3005334" y="1594475"/>
            <a:ext cx="4119300" cy="493500"/>
          </a:xfrm>
          <a:prstGeom prst="straightConnector1">
            <a:avLst/>
          </a:prstGeom>
          <a:noFill/>
          <a:ln w="9525" cap="flat" cmpd="sng">
            <a:solidFill>
              <a:schemeClr val="dk2"/>
            </a:solidFill>
            <a:prstDash val="solid"/>
            <a:round/>
            <a:headEnd type="none" w="med" len="med"/>
            <a:tailEnd type="triangle" w="med" len="med"/>
          </a:ln>
        </p:spPr>
      </p:cxnSp>
      <p:sp>
        <p:nvSpPr>
          <p:cNvPr id="297" name="Google Shape;297;p27"/>
          <p:cNvSpPr txBox="1"/>
          <p:nvPr/>
        </p:nvSpPr>
        <p:spPr>
          <a:xfrm>
            <a:off x="7124634" y="1364375"/>
            <a:ext cx="1665600" cy="460200"/>
          </a:xfrm>
          <a:prstGeom prst="rect">
            <a:avLst/>
          </a:prstGeom>
          <a:noFill/>
          <a:ln>
            <a:noFill/>
          </a:ln>
        </p:spPr>
        <p:txBody>
          <a:bodyPr spcFirstLastPara="1" wrap="square" lIns="91425" tIns="90000" rIns="91425" bIns="91425" anchor="t" anchorCtr="0">
            <a:spAutoFit/>
          </a:bodyPr>
          <a:lstStyle/>
          <a:p>
            <a:pPr marL="0" lvl="0" indent="0" algn="l" rtl="0">
              <a:lnSpc>
                <a:spcPct val="115000"/>
              </a:lnSpc>
              <a:spcBef>
                <a:spcPts val="0"/>
              </a:spcBef>
              <a:spcAft>
                <a:spcPts val="0"/>
              </a:spcAft>
              <a:buNone/>
            </a:pPr>
            <a:r>
              <a:rPr lang="en-GB" sz="1800" b="1">
                <a:solidFill>
                  <a:schemeClr val="lt1"/>
                </a:solidFill>
                <a:highlight>
                  <a:srgbClr val="A64D79"/>
                </a:highlight>
                <a:latin typeface="Arvo"/>
                <a:ea typeface="Arvo"/>
                <a:cs typeface="Arvo"/>
                <a:sym typeface="Arvo"/>
              </a:rPr>
              <a:t> chair object  </a:t>
            </a:r>
            <a:endParaRPr sz="1800" b="1">
              <a:solidFill>
                <a:schemeClr val="lt1"/>
              </a:solidFill>
              <a:highlight>
                <a:srgbClr val="A64D79"/>
              </a:highlight>
              <a:latin typeface="Arvo"/>
              <a:ea typeface="Arvo"/>
              <a:cs typeface="Arvo"/>
              <a:sym typeface="Arvo"/>
            </a:endParaRPr>
          </a:p>
        </p:txBody>
      </p:sp>
      <p:cxnSp>
        <p:nvCxnSpPr>
          <p:cNvPr id="298" name="Google Shape;298;p27"/>
          <p:cNvCxnSpPr>
            <a:endCxn id="299" idx="1"/>
          </p:cNvCxnSpPr>
          <p:nvPr/>
        </p:nvCxnSpPr>
        <p:spPr>
          <a:xfrm rot="10800000" flipH="1">
            <a:off x="2990325" y="2663200"/>
            <a:ext cx="4182300" cy="552600"/>
          </a:xfrm>
          <a:prstGeom prst="straightConnector1">
            <a:avLst/>
          </a:prstGeom>
          <a:noFill/>
          <a:ln w="9525" cap="flat" cmpd="sng">
            <a:solidFill>
              <a:schemeClr val="dk2"/>
            </a:solidFill>
            <a:prstDash val="solid"/>
            <a:round/>
            <a:headEnd type="none" w="med" len="med"/>
            <a:tailEnd type="triangle" w="med" len="med"/>
          </a:ln>
        </p:spPr>
      </p:cxnSp>
      <p:sp>
        <p:nvSpPr>
          <p:cNvPr id="299" name="Google Shape;299;p27"/>
          <p:cNvSpPr txBox="1"/>
          <p:nvPr/>
        </p:nvSpPr>
        <p:spPr>
          <a:xfrm>
            <a:off x="7172625" y="2433100"/>
            <a:ext cx="1665600" cy="460200"/>
          </a:xfrm>
          <a:prstGeom prst="rect">
            <a:avLst/>
          </a:prstGeom>
          <a:noFill/>
          <a:ln>
            <a:noFill/>
          </a:ln>
        </p:spPr>
        <p:txBody>
          <a:bodyPr spcFirstLastPara="1" wrap="square" lIns="91425" tIns="90000" rIns="91425" bIns="91425" anchor="t" anchorCtr="0">
            <a:spAutoFit/>
          </a:bodyPr>
          <a:lstStyle/>
          <a:p>
            <a:pPr marL="0" lvl="0" indent="0" algn="l" rtl="0">
              <a:lnSpc>
                <a:spcPct val="115000"/>
              </a:lnSpc>
              <a:spcBef>
                <a:spcPts val="0"/>
              </a:spcBef>
              <a:spcAft>
                <a:spcPts val="0"/>
              </a:spcAft>
              <a:buNone/>
            </a:pPr>
            <a:r>
              <a:rPr lang="en-GB" sz="1800" b="1">
                <a:solidFill>
                  <a:schemeClr val="lt1"/>
                </a:solidFill>
                <a:highlight>
                  <a:srgbClr val="A64D79"/>
                </a:highlight>
                <a:latin typeface="Arvo"/>
                <a:ea typeface="Arvo"/>
                <a:cs typeface="Arvo"/>
                <a:sym typeface="Arvo"/>
              </a:rPr>
              <a:t> lamp object  </a:t>
            </a:r>
            <a:endParaRPr sz="1800" b="1">
              <a:solidFill>
                <a:schemeClr val="lt1"/>
              </a:solidFill>
              <a:highlight>
                <a:srgbClr val="A64D79"/>
              </a:highlight>
              <a:latin typeface="Arvo"/>
              <a:ea typeface="Arvo"/>
              <a:cs typeface="Arvo"/>
              <a:sym typeface="Arvo"/>
            </a:endParaRPr>
          </a:p>
        </p:txBody>
      </p:sp>
      <p:cxnSp>
        <p:nvCxnSpPr>
          <p:cNvPr id="300" name="Google Shape;300;p27"/>
          <p:cNvCxnSpPr>
            <a:endCxn id="301" idx="1"/>
          </p:cNvCxnSpPr>
          <p:nvPr/>
        </p:nvCxnSpPr>
        <p:spPr>
          <a:xfrm rot="10800000" flipH="1">
            <a:off x="2802250" y="2197913"/>
            <a:ext cx="1626900" cy="39900"/>
          </a:xfrm>
          <a:prstGeom prst="straightConnector1">
            <a:avLst/>
          </a:prstGeom>
          <a:noFill/>
          <a:ln w="9525" cap="flat" cmpd="sng">
            <a:solidFill>
              <a:schemeClr val="dk2"/>
            </a:solidFill>
            <a:prstDash val="solid"/>
            <a:round/>
            <a:headEnd type="none" w="med" len="med"/>
            <a:tailEnd type="triangle" w="med" len="med"/>
          </a:ln>
        </p:spPr>
      </p:cxnSp>
      <p:sp>
        <p:nvSpPr>
          <p:cNvPr id="301" name="Google Shape;301;p27"/>
          <p:cNvSpPr txBox="1"/>
          <p:nvPr/>
        </p:nvSpPr>
        <p:spPr>
          <a:xfrm>
            <a:off x="4429150" y="2014013"/>
            <a:ext cx="5303400" cy="367800"/>
          </a:xfrm>
          <a:prstGeom prst="rect">
            <a:avLst/>
          </a:prstGeom>
          <a:noFill/>
          <a:ln>
            <a:noFill/>
          </a:ln>
        </p:spPr>
        <p:txBody>
          <a:bodyPr spcFirstLastPara="1" wrap="square" lIns="91425" tIns="90000" rIns="91425" bIns="91425" anchor="t" anchorCtr="0">
            <a:spAutoFit/>
          </a:bodyPr>
          <a:lstStyle/>
          <a:p>
            <a:pPr marL="0" lvl="0" indent="0" algn="l" rtl="0">
              <a:lnSpc>
                <a:spcPct val="115000"/>
              </a:lnSpc>
              <a:spcBef>
                <a:spcPts val="0"/>
              </a:spcBef>
              <a:spcAft>
                <a:spcPts val="0"/>
              </a:spcAft>
              <a:buNone/>
            </a:pPr>
            <a:r>
              <a:rPr lang="en-GB" sz="1200" b="1">
                <a:solidFill>
                  <a:schemeClr val="lt1"/>
                </a:solidFill>
                <a:highlight>
                  <a:srgbClr val="A64D79"/>
                </a:highlight>
                <a:latin typeface="Arvo"/>
                <a:ea typeface="Arvo"/>
                <a:cs typeface="Arvo"/>
                <a:sym typeface="Arvo"/>
              </a:rPr>
              <a:t>Array of co-ordinates for points that represent a chair</a:t>
            </a:r>
            <a:endParaRPr sz="1200" b="1">
              <a:solidFill>
                <a:schemeClr val="lt1"/>
              </a:solidFill>
              <a:highlight>
                <a:srgbClr val="A64D79"/>
              </a:highlight>
              <a:latin typeface="Arvo"/>
              <a:ea typeface="Arvo"/>
              <a:cs typeface="Arvo"/>
              <a:sym typeface="Arvo"/>
            </a:endParaRPr>
          </a:p>
        </p:txBody>
      </p:sp>
      <p:sp>
        <p:nvSpPr>
          <p:cNvPr id="302" name="Google Shape;302;p27"/>
          <p:cNvSpPr txBox="1"/>
          <p:nvPr/>
        </p:nvSpPr>
        <p:spPr>
          <a:xfrm>
            <a:off x="4352950" y="3093250"/>
            <a:ext cx="5303400" cy="367800"/>
          </a:xfrm>
          <a:prstGeom prst="rect">
            <a:avLst/>
          </a:prstGeom>
          <a:noFill/>
          <a:ln>
            <a:noFill/>
          </a:ln>
        </p:spPr>
        <p:txBody>
          <a:bodyPr spcFirstLastPara="1" wrap="square" lIns="91425" tIns="90000" rIns="91425" bIns="91425" anchor="t" anchorCtr="0">
            <a:spAutoFit/>
          </a:bodyPr>
          <a:lstStyle/>
          <a:p>
            <a:pPr marL="0" lvl="0" indent="0" algn="l" rtl="0">
              <a:lnSpc>
                <a:spcPct val="115000"/>
              </a:lnSpc>
              <a:spcBef>
                <a:spcPts val="0"/>
              </a:spcBef>
              <a:spcAft>
                <a:spcPts val="0"/>
              </a:spcAft>
              <a:buNone/>
            </a:pPr>
            <a:r>
              <a:rPr lang="en-GB" sz="1200" b="1">
                <a:solidFill>
                  <a:schemeClr val="lt1"/>
                </a:solidFill>
                <a:highlight>
                  <a:srgbClr val="A64D79"/>
                </a:highlight>
                <a:latin typeface="Arvo"/>
                <a:ea typeface="Arvo"/>
                <a:cs typeface="Arvo"/>
                <a:sym typeface="Arvo"/>
              </a:rPr>
              <a:t>Array of co-ordinates for points that represent a lamp</a:t>
            </a:r>
            <a:endParaRPr sz="1200" b="1">
              <a:solidFill>
                <a:schemeClr val="lt1"/>
              </a:solidFill>
              <a:highlight>
                <a:srgbClr val="A64D79"/>
              </a:highlight>
              <a:latin typeface="Arvo"/>
              <a:ea typeface="Arvo"/>
              <a:cs typeface="Arvo"/>
              <a:sym typeface="Arvo"/>
            </a:endParaRPr>
          </a:p>
        </p:txBody>
      </p:sp>
      <p:cxnSp>
        <p:nvCxnSpPr>
          <p:cNvPr id="303" name="Google Shape;303;p27"/>
          <p:cNvCxnSpPr>
            <a:endCxn id="302" idx="1"/>
          </p:cNvCxnSpPr>
          <p:nvPr/>
        </p:nvCxnSpPr>
        <p:spPr>
          <a:xfrm rot="10800000" flipH="1">
            <a:off x="2698750" y="3277150"/>
            <a:ext cx="1654200" cy="79800"/>
          </a:xfrm>
          <a:prstGeom prst="straightConnector1">
            <a:avLst/>
          </a:prstGeom>
          <a:noFill/>
          <a:ln w="9525" cap="flat" cmpd="sng">
            <a:solidFill>
              <a:schemeClr val="dk2"/>
            </a:solidFill>
            <a:prstDash val="solid"/>
            <a:round/>
            <a:headEnd type="none" w="med" len="med"/>
            <a:tailEnd type="triangle" w="med" len="med"/>
          </a:ln>
        </p:spPr>
      </p:cxnSp>
      <p:cxnSp>
        <p:nvCxnSpPr>
          <p:cNvPr id="304" name="Google Shape;304;p27"/>
          <p:cNvCxnSpPr/>
          <p:nvPr/>
        </p:nvCxnSpPr>
        <p:spPr>
          <a:xfrm>
            <a:off x="2933775" y="4588725"/>
            <a:ext cx="3648300" cy="37500"/>
          </a:xfrm>
          <a:prstGeom prst="straightConnector1">
            <a:avLst/>
          </a:prstGeom>
          <a:noFill/>
          <a:ln w="9525" cap="flat" cmpd="sng">
            <a:solidFill>
              <a:schemeClr val="dk2"/>
            </a:solidFill>
            <a:prstDash val="solid"/>
            <a:round/>
            <a:headEnd type="none" w="med" len="med"/>
            <a:tailEnd type="triangle" w="med" len="med"/>
          </a:ln>
        </p:spPr>
      </p:cxnSp>
      <p:sp>
        <p:nvSpPr>
          <p:cNvPr id="305" name="Google Shape;305;p27"/>
          <p:cNvSpPr txBox="1"/>
          <p:nvPr/>
        </p:nvSpPr>
        <p:spPr>
          <a:xfrm>
            <a:off x="6562750" y="4464850"/>
            <a:ext cx="5303400" cy="367800"/>
          </a:xfrm>
          <a:prstGeom prst="rect">
            <a:avLst/>
          </a:prstGeom>
          <a:noFill/>
          <a:ln>
            <a:noFill/>
          </a:ln>
        </p:spPr>
        <p:txBody>
          <a:bodyPr spcFirstLastPara="1" wrap="square" lIns="91425" tIns="90000" rIns="91425" bIns="91425" anchor="t" anchorCtr="0">
            <a:spAutoFit/>
          </a:bodyPr>
          <a:lstStyle/>
          <a:p>
            <a:pPr marL="0" lvl="0" indent="0" algn="l" rtl="0">
              <a:lnSpc>
                <a:spcPct val="115000"/>
              </a:lnSpc>
              <a:spcBef>
                <a:spcPts val="0"/>
              </a:spcBef>
              <a:spcAft>
                <a:spcPts val="0"/>
              </a:spcAft>
              <a:buNone/>
            </a:pPr>
            <a:r>
              <a:rPr lang="en-GB" sz="1200" b="1">
                <a:solidFill>
                  <a:schemeClr val="lt1"/>
                </a:solidFill>
                <a:highlight>
                  <a:srgbClr val="A64D79"/>
                </a:highlight>
                <a:latin typeface="Arvo"/>
                <a:ea typeface="Arvo"/>
                <a:cs typeface="Arvo"/>
                <a:sym typeface="Arvo"/>
              </a:rPr>
              <a:t>Height of image  la63.png</a:t>
            </a:r>
            <a:endParaRPr sz="1200" b="1">
              <a:solidFill>
                <a:schemeClr val="lt1"/>
              </a:solidFill>
              <a:highlight>
                <a:srgbClr val="A64D79"/>
              </a:highlight>
              <a:latin typeface="Arvo"/>
              <a:ea typeface="Arvo"/>
              <a:cs typeface="Arvo"/>
              <a:sym typeface="Arvo"/>
            </a:endParaRPr>
          </a:p>
        </p:txBody>
      </p:sp>
      <p:cxnSp>
        <p:nvCxnSpPr>
          <p:cNvPr id="306" name="Google Shape;306;p27"/>
          <p:cNvCxnSpPr>
            <a:endCxn id="307" idx="1"/>
          </p:cNvCxnSpPr>
          <p:nvPr/>
        </p:nvCxnSpPr>
        <p:spPr>
          <a:xfrm>
            <a:off x="2781250" y="4741150"/>
            <a:ext cx="1495500" cy="136200"/>
          </a:xfrm>
          <a:prstGeom prst="straightConnector1">
            <a:avLst/>
          </a:prstGeom>
          <a:noFill/>
          <a:ln w="9525" cap="flat" cmpd="sng">
            <a:solidFill>
              <a:schemeClr val="dk2"/>
            </a:solidFill>
            <a:prstDash val="solid"/>
            <a:round/>
            <a:headEnd type="none" w="med" len="med"/>
            <a:tailEnd type="triangle" w="med" len="med"/>
          </a:ln>
        </p:spPr>
      </p:cxnSp>
      <p:sp>
        <p:nvSpPr>
          <p:cNvPr id="307" name="Google Shape;307;p27"/>
          <p:cNvSpPr txBox="1"/>
          <p:nvPr/>
        </p:nvSpPr>
        <p:spPr>
          <a:xfrm>
            <a:off x="4276750" y="4693450"/>
            <a:ext cx="5303400" cy="367800"/>
          </a:xfrm>
          <a:prstGeom prst="rect">
            <a:avLst/>
          </a:prstGeom>
          <a:noFill/>
          <a:ln>
            <a:noFill/>
          </a:ln>
        </p:spPr>
        <p:txBody>
          <a:bodyPr spcFirstLastPara="1" wrap="square" lIns="91425" tIns="90000" rIns="91425" bIns="91425" anchor="t" anchorCtr="0">
            <a:spAutoFit/>
          </a:bodyPr>
          <a:lstStyle/>
          <a:p>
            <a:pPr marL="0" lvl="0" indent="0" algn="l" rtl="0">
              <a:lnSpc>
                <a:spcPct val="115000"/>
              </a:lnSpc>
              <a:spcBef>
                <a:spcPts val="0"/>
              </a:spcBef>
              <a:spcAft>
                <a:spcPts val="0"/>
              </a:spcAft>
              <a:buNone/>
            </a:pPr>
            <a:r>
              <a:rPr lang="en-GB" sz="1200" b="1">
                <a:solidFill>
                  <a:schemeClr val="lt1"/>
                </a:solidFill>
                <a:highlight>
                  <a:srgbClr val="A64D79"/>
                </a:highlight>
                <a:latin typeface="Arvo"/>
                <a:ea typeface="Arvo"/>
                <a:cs typeface="Arvo"/>
                <a:sym typeface="Arvo"/>
              </a:rPr>
              <a:t>Width  of image  la63.png</a:t>
            </a:r>
            <a:endParaRPr sz="1200" b="1">
              <a:solidFill>
                <a:schemeClr val="lt1"/>
              </a:solidFill>
              <a:highlight>
                <a:srgbClr val="A64D79"/>
              </a:highlight>
              <a:latin typeface="Arvo"/>
              <a:ea typeface="Arvo"/>
              <a:cs typeface="Arvo"/>
              <a:sym typeface="Arvo"/>
            </a:endParaRPr>
          </a:p>
        </p:txBody>
      </p:sp>
      <p:cxnSp>
        <p:nvCxnSpPr>
          <p:cNvPr id="308" name="Google Shape;308;p27"/>
          <p:cNvCxnSpPr/>
          <p:nvPr/>
        </p:nvCxnSpPr>
        <p:spPr>
          <a:xfrm rot="10800000" flipH="1">
            <a:off x="3432125" y="3883400"/>
            <a:ext cx="1655100" cy="376200"/>
          </a:xfrm>
          <a:prstGeom prst="straightConnector1">
            <a:avLst/>
          </a:prstGeom>
          <a:noFill/>
          <a:ln w="9525" cap="flat" cmpd="sng">
            <a:solidFill>
              <a:schemeClr val="dk2"/>
            </a:solidFill>
            <a:prstDash val="solid"/>
            <a:round/>
            <a:headEnd type="none" w="med" len="med"/>
            <a:tailEnd type="triangle" w="med" len="med"/>
          </a:ln>
        </p:spPr>
      </p:cxnSp>
      <p:sp>
        <p:nvSpPr>
          <p:cNvPr id="309" name="Google Shape;309;p27"/>
          <p:cNvSpPr txBox="1"/>
          <p:nvPr/>
        </p:nvSpPr>
        <p:spPr>
          <a:xfrm>
            <a:off x="5275150" y="3864675"/>
            <a:ext cx="54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310" name="Google Shape;310;p27"/>
          <p:cNvSpPr txBox="1"/>
          <p:nvPr/>
        </p:nvSpPr>
        <p:spPr>
          <a:xfrm>
            <a:off x="5038750" y="3702850"/>
            <a:ext cx="5303400" cy="367800"/>
          </a:xfrm>
          <a:prstGeom prst="rect">
            <a:avLst/>
          </a:prstGeom>
          <a:noFill/>
          <a:ln>
            <a:noFill/>
          </a:ln>
        </p:spPr>
        <p:txBody>
          <a:bodyPr spcFirstLastPara="1" wrap="square" lIns="91425" tIns="90000" rIns="91425" bIns="91425" anchor="t" anchorCtr="0">
            <a:spAutoFit/>
          </a:bodyPr>
          <a:lstStyle/>
          <a:p>
            <a:pPr marL="0" lvl="0" indent="0" algn="l" rtl="0">
              <a:lnSpc>
                <a:spcPct val="115000"/>
              </a:lnSpc>
              <a:spcBef>
                <a:spcPts val="0"/>
              </a:spcBef>
              <a:spcAft>
                <a:spcPts val="0"/>
              </a:spcAft>
              <a:buNone/>
            </a:pPr>
            <a:r>
              <a:rPr lang="en-GB" sz="1200" b="1">
                <a:solidFill>
                  <a:schemeClr val="lt1"/>
                </a:solidFill>
                <a:highlight>
                  <a:srgbClr val="A64D79"/>
                </a:highlight>
                <a:latin typeface="Arvo"/>
                <a:ea typeface="Arvo"/>
                <a:cs typeface="Arvo"/>
                <a:sym typeface="Arvo"/>
              </a:rPr>
              <a:t>Source path of image on local machine</a:t>
            </a:r>
            <a:endParaRPr sz="1200" b="1">
              <a:solidFill>
                <a:schemeClr val="lt1"/>
              </a:solidFill>
              <a:highlight>
                <a:srgbClr val="A64D79"/>
              </a:highlight>
              <a:latin typeface="Arvo"/>
              <a:ea typeface="Arvo"/>
              <a:cs typeface="Arvo"/>
              <a:sym typeface="Arv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a:spLocks noGrp="1"/>
          </p:cNvSpPr>
          <p:nvPr>
            <p:ph type="title"/>
          </p:nvPr>
        </p:nvSpPr>
        <p:spPr>
          <a:xfrm>
            <a:off x="1222500" y="190175"/>
            <a:ext cx="7038900" cy="56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500" b="1">
                <a:latin typeface="Lato"/>
                <a:ea typeface="Lato"/>
                <a:cs typeface="Lato"/>
                <a:sym typeface="Lato"/>
              </a:rPr>
              <a:t> Results</a:t>
            </a:r>
            <a:endParaRPr sz="1900">
              <a:latin typeface="Lato"/>
              <a:ea typeface="Lato"/>
              <a:cs typeface="Lato"/>
              <a:sym typeface="Lato"/>
            </a:endParaRPr>
          </a:p>
        </p:txBody>
      </p:sp>
      <p:pic>
        <p:nvPicPr>
          <p:cNvPr id="316" name="Google Shape;316;p28"/>
          <p:cNvPicPr preferRelativeResize="0"/>
          <p:nvPr/>
        </p:nvPicPr>
        <p:blipFill>
          <a:blip r:embed="rId3">
            <a:alphaModFix/>
          </a:blip>
          <a:stretch>
            <a:fillRect/>
          </a:stretch>
        </p:blipFill>
        <p:spPr>
          <a:xfrm>
            <a:off x="139325" y="866000"/>
            <a:ext cx="3439700" cy="2806900"/>
          </a:xfrm>
          <a:prstGeom prst="rect">
            <a:avLst/>
          </a:prstGeom>
          <a:noFill/>
          <a:ln>
            <a:noFill/>
          </a:ln>
        </p:spPr>
      </p:pic>
      <p:pic>
        <p:nvPicPr>
          <p:cNvPr id="317" name="Google Shape;317;p28"/>
          <p:cNvPicPr preferRelativeResize="0"/>
          <p:nvPr/>
        </p:nvPicPr>
        <p:blipFill>
          <a:blip r:embed="rId4">
            <a:alphaModFix/>
          </a:blip>
          <a:stretch>
            <a:fillRect/>
          </a:stretch>
        </p:blipFill>
        <p:spPr>
          <a:xfrm>
            <a:off x="3182063" y="1567325"/>
            <a:ext cx="3119775" cy="2593082"/>
          </a:xfrm>
          <a:prstGeom prst="rect">
            <a:avLst/>
          </a:prstGeom>
          <a:noFill/>
          <a:ln>
            <a:noFill/>
          </a:ln>
        </p:spPr>
      </p:pic>
      <p:pic>
        <p:nvPicPr>
          <p:cNvPr id="318" name="Google Shape;318;p28"/>
          <p:cNvPicPr preferRelativeResize="0"/>
          <p:nvPr/>
        </p:nvPicPr>
        <p:blipFill>
          <a:blip r:embed="rId5">
            <a:alphaModFix/>
          </a:blip>
          <a:stretch>
            <a:fillRect/>
          </a:stretch>
        </p:blipFill>
        <p:spPr>
          <a:xfrm>
            <a:off x="5947375" y="2353951"/>
            <a:ext cx="2983700" cy="249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9"/>
          <p:cNvSpPr txBox="1">
            <a:spLocks noGrp="1"/>
          </p:cNvSpPr>
          <p:nvPr>
            <p:ph type="title"/>
          </p:nvPr>
        </p:nvSpPr>
        <p:spPr>
          <a:xfrm>
            <a:off x="502575" y="149700"/>
            <a:ext cx="7833900" cy="5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300" b="1">
                <a:latin typeface="Lato"/>
                <a:ea typeface="Lato"/>
                <a:cs typeface="Lato"/>
                <a:sym typeface="Lato"/>
              </a:rPr>
              <a:t>Rigorous Testing</a:t>
            </a:r>
            <a:endParaRPr sz="1700">
              <a:latin typeface="Lato"/>
              <a:ea typeface="Lato"/>
              <a:cs typeface="Lato"/>
              <a:sym typeface="Lato"/>
            </a:endParaRPr>
          </a:p>
        </p:txBody>
      </p:sp>
      <p:sp>
        <p:nvSpPr>
          <p:cNvPr id="324" name="Google Shape;324;p29"/>
          <p:cNvSpPr txBox="1">
            <a:spLocks noGrp="1"/>
          </p:cNvSpPr>
          <p:nvPr>
            <p:ph type="body" idx="2"/>
          </p:nvPr>
        </p:nvSpPr>
        <p:spPr>
          <a:xfrm>
            <a:off x="5479825" y="1005175"/>
            <a:ext cx="3577500" cy="40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r>
              <a:rPr lang="en-GB" sz="1800"/>
              <a:t>←  Keeping the image size, orientation and object colour constant and varying the object size.</a:t>
            </a:r>
            <a:endParaRPr sz="1800"/>
          </a:p>
          <a:p>
            <a:pPr marL="0" lvl="0" indent="0" algn="l" rtl="0">
              <a:spcBef>
                <a:spcPts val="0"/>
              </a:spcBef>
              <a:spcAft>
                <a:spcPts val="1600"/>
              </a:spcAft>
              <a:buNone/>
            </a:pPr>
            <a:endParaRPr/>
          </a:p>
        </p:txBody>
      </p:sp>
      <p:pic>
        <p:nvPicPr>
          <p:cNvPr id="325" name="Google Shape;325;p29"/>
          <p:cNvPicPr preferRelativeResize="0"/>
          <p:nvPr/>
        </p:nvPicPr>
        <p:blipFill>
          <a:blip r:embed="rId3">
            <a:alphaModFix/>
          </a:blip>
          <a:stretch>
            <a:fillRect/>
          </a:stretch>
        </p:blipFill>
        <p:spPr>
          <a:xfrm>
            <a:off x="657300" y="1575425"/>
            <a:ext cx="4779900" cy="263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body" idx="2"/>
          </p:nvPr>
        </p:nvSpPr>
        <p:spPr>
          <a:xfrm>
            <a:off x="5365000" y="1015875"/>
            <a:ext cx="3702900" cy="40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r>
              <a:rPr lang="en-GB" sz="1800">
                <a:latin typeface="Montserrat"/>
                <a:ea typeface="Montserrat"/>
                <a:cs typeface="Montserrat"/>
                <a:sym typeface="Montserrat"/>
              </a:rPr>
              <a:t>← Keeping the image size, object color and object size constant and varying the </a:t>
            </a:r>
            <a:r>
              <a:rPr lang="en-GB" sz="1800" i="1">
                <a:latin typeface="Montserrat"/>
                <a:ea typeface="Montserrat"/>
                <a:cs typeface="Montserrat"/>
                <a:sym typeface="Montserrat"/>
              </a:rPr>
              <a:t>Orientation.</a:t>
            </a:r>
            <a:endParaRPr sz="1800" i="1">
              <a:latin typeface="Montserrat"/>
              <a:ea typeface="Montserrat"/>
              <a:cs typeface="Montserrat"/>
              <a:sym typeface="Montserrat"/>
            </a:endParaRPr>
          </a:p>
          <a:p>
            <a:pPr marL="0" lvl="0" indent="0" algn="l" rtl="0">
              <a:spcBef>
                <a:spcPts val="0"/>
              </a:spcBef>
              <a:spcAft>
                <a:spcPts val="1600"/>
              </a:spcAft>
              <a:buNone/>
            </a:pPr>
            <a:endParaRPr/>
          </a:p>
        </p:txBody>
      </p:sp>
      <p:pic>
        <p:nvPicPr>
          <p:cNvPr id="331" name="Google Shape;331;p30"/>
          <p:cNvPicPr preferRelativeResize="0"/>
          <p:nvPr/>
        </p:nvPicPr>
        <p:blipFill>
          <a:blip r:embed="rId3">
            <a:alphaModFix/>
          </a:blip>
          <a:stretch>
            <a:fillRect/>
          </a:stretch>
        </p:blipFill>
        <p:spPr>
          <a:xfrm>
            <a:off x="502575" y="1573088"/>
            <a:ext cx="4694400" cy="2895675"/>
          </a:xfrm>
          <a:prstGeom prst="rect">
            <a:avLst/>
          </a:prstGeom>
          <a:noFill/>
          <a:ln>
            <a:noFill/>
          </a:ln>
        </p:spPr>
      </p:pic>
      <p:sp>
        <p:nvSpPr>
          <p:cNvPr id="332" name="Google Shape;332;p30"/>
          <p:cNvSpPr txBox="1">
            <a:spLocks noGrp="1"/>
          </p:cNvSpPr>
          <p:nvPr>
            <p:ph type="title"/>
          </p:nvPr>
        </p:nvSpPr>
        <p:spPr>
          <a:xfrm>
            <a:off x="502575" y="454500"/>
            <a:ext cx="7833900" cy="5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300" b="1">
                <a:latin typeface="Lato"/>
                <a:ea typeface="Lato"/>
                <a:cs typeface="Lato"/>
                <a:sym typeface="Lato"/>
              </a:rPr>
              <a:t>Rigorous Testing</a:t>
            </a:r>
            <a:endParaRPr sz="17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title"/>
          </p:nvPr>
        </p:nvSpPr>
        <p:spPr>
          <a:xfrm>
            <a:off x="1176275" y="292750"/>
            <a:ext cx="71601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600" b="1" i="1">
                <a:latin typeface="Lato"/>
                <a:ea typeface="Lato"/>
                <a:cs typeface="Lato"/>
                <a:sym typeface="Lato"/>
              </a:rPr>
              <a:t>Performance Evaluation</a:t>
            </a:r>
            <a:endParaRPr sz="2600" b="1" i="1">
              <a:latin typeface="Lato"/>
              <a:ea typeface="Lato"/>
              <a:cs typeface="Lato"/>
              <a:sym typeface="Lato"/>
            </a:endParaRPr>
          </a:p>
          <a:p>
            <a:pPr marL="0" lvl="0" indent="0" algn="ctr" rtl="0">
              <a:spcBef>
                <a:spcPts val="0"/>
              </a:spcBef>
              <a:spcAft>
                <a:spcPts val="0"/>
              </a:spcAft>
              <a:buNone/>
            </a:pPr>
            <a:r>
              <a:rPr lang="en-GB" sz="2000">
                <a:latin typeface="Lato"/>
                <a:ea typeface="Lato"/>
                <a:cs typeface="Lato"/>
                <a:sym typeface="Lato"/>
              </a:rPr>
              <a:t>(Training Accuracy)</a:t>
            </a:r>
            <a:endParaRPr sz="2000">
              <a:latin typeface="Lato"/>
              <a:ea typeface="Lato"/>
              <a:cs typeface="Lato"/>
              <a:sym typeface="Lato"/>
            </a:endParaRPr>
          </a:p>
        </p:txBody>
      </p:sp>
      <p:pic>
        <p:nvPicPr>
          <p:cNvPr id="338" name="Google Shape;338;p31"/>
          <p:cNvPicPr preferRelativeResize="0"/>
          <p:nvPr/>
        </p:nvPicPr>
        <p:blipFill>
          <a:blip r:embed="rId3">
            <a:alphaModFix/>
          </a:blip>
          <a:stretch>
            <a:fillRect/>
          </a:stretch>
        </p:blipFill>
        <p:spPr>
          <a:xfrm>
            <a:off x="163325" y="1599850"/>
            <a:ext cx="4408675" cy="3034425"/>
          </a:xfrm>
          <a:prstGeom prst="rect">
            <a:avLst/>
          </a:prstGeom>
          <a:noFill/>
          <a:ln>
            <a:noFill/>
          </a:ln>
        </p:spPr>
      </p:pic>
      <p:pic>
        <p:nvPicPr>
          <p:cNvPr id="339" name="Google Shape;339;p31"/>
          <p:cNvPicPr preferRelativeResize="0"/>
          <p:nvPr/>
        </p:nvPicPr>
        <p:blipFill>
          <a:blip r:embed="rId4">
            <a:alphaModFix/>
          </a:blip>
          <a:stretch>
            <a:fillRect/>
          </a:stretch>
        </p:blipFill>
        <p:spPr>
          <a:xfrm>
            <a:off x="4810813" y="1623797"/>
            <a:ext cx="4302625" cy="29865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32"/>
          <p:cNvPicPr preferRelativeResize="0"/>
          <p:nvPr/>
        </p:nvPicPr>
        <p:blipFill>
          <a:blip r:embed="rId3">
            <a:alphaModFix/>
          </a:blip>
          <a:stretch>
            <a:fillRect/>
          </a:stretch>
        </p:blipFill>
        <p:spPr>
          <a:xfrm>
            <a:off x="4836077" y="1643550"/>
            <a:ext cx="4162973" cy="2914500"/>
          </a:xfrm>
          <a:prstGeom prst="rect">
            <a:avLst/>
          </a:prstGeom>
          <a:noFill/>
          <a:ln>
            <a:noFill/>
          </a:ln>
        </p:spPr>
      </p:pic>
      <p:pic>
        <p:nvPicPr>
          <p:cNvPr id="345" name="Google Shape;345;p32"/>
          <p:cNvPicPr preferRelativeResize="0"/>
          <p:nvPr/>
        </p:nvPicPr>
        <p:blipFill>
          <a:blip r:embed="rId4">
            <a:alphaModFix/>
          </a:blip>
          <a:stretch>
            <a:fillRect/>
          </a:stretch>
        </p:blipFill>
        <p:spPr>
          <a:xfrm>
            <a:off x="169250" y="1598392"/>
            <a:ext cx="4266600" cy="2914508"/>
          </a:xfrm>
          <a:prstGeom prst="rect">
            <a:avLst/>
          </a:prstGeom>
          <a:noFill/>
          <a:ln>
            <a:noFill/>
          </a:ln>
        </p:spPr>
      </p:pic>
      <p:sp>
        <p:nvSpPr>
          <p:cNvPr id="346" name="Google Shape;346;p32"/>
          <p:cNvSpPr txBox="1">
            <a:spLocks noGrp="1"/>
          </p:cNvSpPr>
          <p:nvPr>
            <p:ph type="title"/>
          </p:nvPr>
        </p:nvSpPr>
        <p:spPr>
          <a:xfrm>
            <a:off x="1176275" y="216550"/>
            <a:ext cx="71601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600" b="1">
                <a:latin typeface="Lato"/>
                <a:ea typeface="Lato"/>
                <a:cs typeface="Lato"/>
                <a:sym typeface="Lato"/>
              </a:rPr>
              <a:t>Performance Evaluation</a:t>
            </a:r>
            <a:endParaRPr sz="2600" b="1">
              <a:latin typeface="Lato"/>
              <a:ea typeface="Lato"/>
              <a:cs typeface="Lato"/>
              <a:sym typeface="Lato"/>
            </a:endParaRPr>
          </a:p>
          <a:p>
            <a:pPr marL="0" lvl="0" indent="0" algn="ctr" rtl="0">
              <a:spcBef>
                <a:spcPts val="0"/>
              </a:spcBef>
              <a:spcAft>
                <a:spcPts val="0"/>
              </a:spcAft>
              <a:buNone/>
            </a:pPr>
            <a:r>
              <a:rPr lang="en-GB" sz="2000">
                <a:latin typeface="Lato"/>
                <a:ea typeface="Lato"/>
                <a:cs typeface="Lato"/>
                <a:sym typeface="Lato"/>
              </a:rPr>
              <a:t>(Training Accuracy)</a:t>
            </a:r>
            <a:endParaRPr sz="20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3"/>
          <p:cNvSpPr txBox="1">
            <a:spLocks noGrp="1"/>
          </p:cNvSpPr>
          <p:nvPr>
            <p:ph type="title"/>
          </p:nvPr>
        </p:nvSpPr>
        <p:spPr>
          <a:xfrm>
            <a:off x="545350" y="304800"/>
            <a:ext cx="8041500" cy="8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1">
                <a:latin typeface="Lato"/>
                <a:ea typeface="Lato"/>
                <a:cs typeface="Lato"/>
                <a:sym typeface="Lato"/>
              </a:rPr>
              <a:t>Performance Evaluation</a:t>
            </a:r>
            <a:endParaRPr sz="3000" b="1">
              <a:latin typeface="Lato"/>
              <a:ea typeface="Lato"/>
              <a:cs typeface="Lato"/>
              <a:sym typeface="Lato"/>
            </a:endParaRPr>
          </a:p>
          <a:p>
            <a:pPr marL="0" lvl="0" indent="0" algn="ctr" rtl="0">
              <a:spcBef>
                <a:spcPts val="0"/>
              </a:spcBef>
              <a:spcAft>
                <a:spcPts val="0"/>
              </a:spcAft>
              <a:buNone/>
            </a:pPr>
            <a:r>
              <a:rPr lang="en-GB" sz="2000" b="1">
                <a:latin typeface="Lato"/>
                <a:ea typeface="Lato"/>
                <a:cs typeface="Lato"/>
                <a:sym typeface="Lato"/>
              </a:rPr>
              <a:t>(Testing Accuracy)</a:t>
            </a:r>
            <a:endParaRPr sz="2000" b="1">
              <a:latin typeface="Lato"/>
              <a:ea typeface="Lato"/>
              <a:cs typeface="Lato"/>
              <a:sym typeface="Lato"/>
            </a:endParaRPr>
          </a:p>
        </p:txBody>
      </p:sp>
      <p:sp>
        <p:nvSpPr>
          <p:cNvPr id="352" name="Google Shape;352;p33"/>
          <p:cNvSpPr txBox="1">
            <a:spLocks noGrp="1"/>
          </p:cNvSpPr>
          <p:nvPr>
            <p:ph type="body" idx="2"/>
          </p:nvPr>
        </p:nvSpPr>
        <p:spPr>
          <a:xfrm>
            <a:off x="670450" y="4482750"/>
            <a:ext cx="779130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a:latin typeface="Montserrat"/>
                <a:ea typeface="Montserrat"/>
                <a:cs typeface="Montserrat"/>
                <a:sym typeface="Montserrat"/>
              </a:rPr>
              <a:t>Figure displays the Average Precision(AP) and Recall of the trained model</a:t>
            </a:r>
            <a:endParaRPr sz="1500" b="1">
              <a:latin typeface="Montserrat"/>
              <a:ea typeface="Montserrat"/>
              <a:cs typeface="Montserrat"/>
              <a:sym typeface="Montserrat"/>
            </a:endParaRPr>
          </a:p>
          <a:p>
            <a:pPr marL="0" lvl="0" indent="0" algn="l" rtl="0">
              <a:spcBef>
                <a:spcPts val="0"/>
              </a:spcBef>
              <a:spcAft>
                <a:spcPts val="1600"/>
              </a:spcAft>
              <a:buNone/>
            </a:pPr>
            <a:endParaRPr>
              <a:latin typeface="Montserrat"/>
              <a:ea typeface="Montserrat"/>
              <a:cs typeface="Montserrat"/>
              <a:sym typeface="Montserrat"/>
            </a:endParaRPr>
          </a:p>
        </p:txBody>
      </p:sp>
      <p:pic>
        <p:nvPicPr>
          <p:cNvPr id="353" name="Google Shape;353;p33"/>
          <p:cNvPicPr preferRelativeResize="0"/>
          <p:nvPr/>
        </p:nvPicPr>
        <p:blipFill rotWithShape="1">
          <a:blip r:embed="rId3">
            <a:alphaModFix/>
          </a:blip>
          <a:srcRect r="8583"/>
          <a:stretch/>
        </p:blipFill>
        <p:spPr>
          <a:xfrm>
            <a:off x="383175" y="1308500"/>
            <a:ext cx="8359225" cy="3136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4"/>
          <p:cNvSpPr txBox="1">
            <a:spLocks noGrp="1"/>
          </p:cNvSpPr>
          <p:nvPr>
            <p:ph type="body" idx="1"/>
          </p:nvPr>
        </p:nvSpPr>
        <p:spPr>
          <a:xfrm>
            <a:off x="969500" y="4236000"/>
            <a:ext cx="7038900" cy="6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a:latin typeface="Montserrat"/>
                <a:ea typeface="Montserrat"/>
                <a:cs typeface="Montserrat"/>
                <a:sym typeface="Montserrat"/>
              </a:rPr>
              <a:t>Figure displaying the Average Precision(AP) of individual Classes</a:t>
            </a:r>
            <a:endParaRPr sz="1500" b="1">
              <a:latin typeface="Montserrat"/>
              <a:ea typeface="Montserrat"/>
              <a:cs typeface="Montserrat"/>
              <a:sym typeface="Montserrat"/>
            </a:endParaRPr>
          </a:p>
          <a:p>
            <a:pPr marL="0" lvl="0" indent="0" algn="l" rtl="0">
              <a:spcBef>
                <a:spcPts val="0"/>
              </a:spcBef>
              <a:spcAft>
                <a:spcPts val="1600"/>
              </a:spcAft>
              <a:buNone/>
            </a:pPr>
            <a:endParaRPr sz="1600">
              <a:latin typeface="Montserrat"/>
              <a:ea typeface="Montserrat"/>
              <a:cs typeface="Montserrat"/>
              <a:sym typeface="Montserrat"/>
            </a:endParaRPr>
          </a:p>
        </p:txBody>
      </p:sp>
      <p:pic>
        <p:nvPicPr>
          <p:cNvPr id="359" name="Google Shape;359;p34"/>
          <p:cNvPicPr preferRelativeResize="0"/>
          <p:nvPr/>
        </p:nvPicPr>
        <p:blipFill>
          <a:blip r:embed="rId3">
            <a:alphaModFix/>
          </a:blip>
          <a:stretch>
            <a:fillRect/>
          </a:stretch>
        </p:blipFill>
        <p:spPr>
          <a:xfrm>
            <a:off x="523400" y="1712875"/>
            <a:ext cx="8041500" cy="2533384"/>
          </a:xfrm>
          <a:prstGeom prst="rect">
            <a:avLst/>
          </a:prstGeom>
          <a:noFill/>
          <a:ln>
            <a:noFill/>
          </a:ln>
        </p:spPr>
      </p:pic>
      <p:sp>
        <p:nvSpPr>
          <p:cNvPr id="360" name="Google Shape;360;p34"/>
          <p:cNvSpPr txBox="1">
            <a:spLocks noGrp="1"/>
          </p:cNvSpPr>
          <p:nvPr>
            <p:ph type="title"/>
          </p:nvPr>
        </p:nvSpPr>
        <p:spPr>
          <a:xfrm>
            <a:off x="545350" y="457200"/>
            <a:ext cx="8041500" cy="8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1"/>
              <a:t>Performance Evaluation</a:t>
            </a:r>
            <a:endParaRPr sz="3000" b="1"/>
          </a:p>
          <a:p>
            <a:pPr marL="0" lvl="0" indent="0" algn="ctr" rtl="0">
              <a:spcBef>
                <a:spcPts val="0"/>
              </a:spcBef>
              <a:spcAft>
                <a:spcPts val="0"/>
              </a:spcAft>
              <a:buNone/>
            </a:pPr>
            <a:r>
              <a:rPr lang="en-GB" sz="2000" b="1"/>
              <a:t>(Testing Accuracy)</a:t>
            </a:r>
            <a:endParaRPr sz="20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6"/>
          <p:cNvSpPr txBox="1">
            <a:spLocks noGrp="1"/>
          </p:cNvSpPr>
          <p:nvPr>
            <p:ph type="ctrTitle"/>
          </p:nvPr>
        </p:nvSpPr>
        <p:spPr>
          <a:xfrm>
            <a:off x="4232200" y="1846450"/>
            <a:ext cx="38412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52550" y="6346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1">
                <a:latin typeface="Lato"/>
                <a:ea typeface="Lato"/>
                <a:cs typeface="Lato"/>
                <a:sym typeface="Lato"/>
              </a:rPr>
              <a:t>Overview</a:t>
            </a:r>
            <a:endParaRPr sz="3600" b="1">
              <a:latin typeface="Lato"/>
              <a:ea typeface="Lato"/>
              <a:cs typeface="Lato"/>
              <a:sym typeface="Lato"/>
            </a:endParaRPr>
          </a:p>
        </p:txBody>
      </p:sp>
      <p:sp>
        <p:nvSpPr>
          <p:cNvPr id="235" name="Google Shape;235;p18"/>
          <p:cNvSpPr txBox="1">
            <a:spLocks noGrp="1"/>
          </p:cNvSpPr>
          <p:nvPr>
            <p:ph type="body" idx="1"/>
          </p:nvPr>
        </p:nvSpPr>
        <p:spPr>
          <a:xfrm>
            <a:off x="1052550" y="1548750"/>
            <a:ext cx="74718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GB" sz="1700"/>
              <a:t>Humans can easily detect and identify objects present in an image as compared to a computer.</a:t>
            </a:r>
            <a:endParaRPr sz="2200"/>
          </a:p>
          <a:p>
            <a:pPr marL="0" lvl="0" indent="0" algn="l" rtl="0">
              <a:lnSpc>
                <a:spcPct val="100000"/>
              </a:lnSpc>
              <a:spcBef>
                <a:spcPts val="1000"/>
              </a:spcBef>
              <a:spcAft>
                <a:spcPts val="0"/>
              </a:spcAft>
              <a:buNone/>
            </a:pPr>
            <a:r>
              <a:rPr lang="en-GB" sz="1700"/>
              <a:t>However, with the availability of large amount of data, refer GPUs, and better algorithms, we can now easily train computers to detect and classify multiple object within an image with high accuracy.</a:t>
            </a:r>
            <a:endParaRPr sz="2200"/>
          </a:p>
          <a:p>
            <a:pPr marL="0" lvl="0" indent="0" algn="l" rtl="0">
              <a:lnSpc>
                <a:spcPct val="100000"/>
              </a:lnSpc>
              <a:spcBef>
                <a:spcPts val="1000"/>
              </a:spcBef>
              <a:spcAft>
                <a:spcPts val="0"/>
              </a:spcAft>
              <a:buNone/>
            </a:pPr>
            <a:r>
              <a:rPr lang="en-GB" sz="1700"/>
              <a:t>We explore term such as object detection, localization, loss function for object detection and finally explore an object detection algorithm.</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52550" y="6346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1">
                <a:latin typeface="Lato"/>
                <a:ea typeface="Lato"/>
                <a:cs typeface="Lato"/>
                <a:sym typeface="Lato"/>
              </a:rPr>
              <a:t>Problem Statement</a:t>
            </a:r>
            <a:endParaRPr sz="3600" b="1">
              <a:latin typeface="Lato"/>
              <a:ea typeface="Lato"/>
              <a:cs typeface="Lato"/>
              <a:sym typeface="Lato"/>
            </a:endParaRPr>
          </a:p>
        </p:txBody>
      </p:sp>
      <p:pic>
        <p:nvPicPr>
          <p:cNvPr id="241" name="Google Shape;241;p19"/>
          <p:cNvPicPr preferRelativeResize="0"/>
          <p:nvPr/>
        </p:nvPicPr>
        <p:blipFill rotWithShape="1">
          <a:blip r:embed="rId3">
            <a:alphaModFix/>
          </a:blip>
          <a:srcRect/>
          <a:stretch/>
        </p:blipFill>
        <p:spPr>
          <a:xfrm>
            <a:off x="5633174" y="1548749"/>
            <a:ext cx="3140149" cy="3140149"/>
          </a:xfrm>
          <a:prstGeom prst="rect">
            <a:avLst/>
          </a:prstGeom>
          <a:noFill/>
          <a:ln>
            <a:noFill/>
          </a:ln>
        </p:spPr>
      </p:pic>
      <p:sp>
        <p:nvSpPr>
          <p:cNvPr id="242" name="Google Shape;242;p19"/>
          <p:cNvSpPr txBox="1">
            <a:spLocks noGrp="1"/>
          </p:cNvSpPr>
          <p:nvPr>
            <p:ph type="body" idx="1"/>
          </p:nvPr>
        </p:nvSpPr>
        <p:spPr>
          <a:xfrm>
            <a:off x="1052550" y="1447925"/>
            <a:ext cx="4478100" cy="30204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GB" sz="1500"/>
              <a:t>Conventional object detectors use bounding boxes to label the data while training and output an array of bounding boxes around objects detected in the image. This method of detecting objects is old.</a:t>
            </a:r>
            <a:endParaRPr sz="1500"/>
          </a:p>
          <a:p>
            <a:pPr marL="0" lvl="0" indent="0" algn="l" rtl="0">
              <a:lnSpc>
                <a:spcPct val="100000"/>
              </a:lnSpc>
              <a:spcBef>
                <a:spcPts val="1000"/>
              </a:spcBef>
              <a:spcAft>
                <a:spcPts val="0"/>
              </a:spcAft>
              <a:buNone/>
            </a:pPr>
            <a:r>
              <a:rPr lang="en-GB" sz="1500"/>
              <a:t>In our project, we will use Detectron2 for image segmentation and object detection.</a:t>
            </a:r>
            <a:endParaRPr sz="1500"/>
          </a:p>
          <a:p>
            <a:pPr marL="0" lvl="0" indent="0" algn="l" rtl="0">
              <a:lnSpc>
                <a:spcPct val="100000"/>
              </a:lnSpc>
              <a:spcBef>
                <a:spcPts val="1000"/>
              </a:spcBef>
              <a:spcAft>
                <a:spcPts val="0"/>
              </a:spcAft>
              <a:buNone/>
            </a:pPr>
            <a:r>
              <a:rPr lang="en-GB" sz="1500"/>
              <a:t>Detectron2 is Facebook’s recently introduced AI Research's (FAIR) framework.</a:t>
            </a:r>
            <a:endParaRPr sz="1500"/>
          </a:p>
          <a:p>
            <a:pPr marL="0" lvl="0" indent="0" algn="l" rtl="0">
              <a:lnSpc>
                <a:spcPct val="100000"/>
              </a:lnSpc>
              <a:spcBef>
                <a:spcPts val="1000"/>
              </a:spcBef>
              <a:spcAft>
                <a:spcPts val="0"/>
              </a:spcAft>
              <a:buNone/>
            </a:pPr>
            <a:r>
              <a:rPr lang="en-GB" sz="1500"/>
              <a:t>Includes Mask R-CNN, RetinaNet, Faster R-CNN, RPN, Fast R-CNN, TensorMask, PointRend, DensePose, and more.</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052550" y="634650"/>
            <a:ext cx="7038900" cy="8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1">
                <a:latin typeface="Lato"/>
                <a:ea typeface="Lato"/>
                <a:cs typeface="Lato"/>
                <a:sym typeface="Lato"/>
              </a:rPr>
              <a:t>Methodology</a:t>
            </a:r>
            <a:endParaRPr sz="3600" b="1">
              <a:latin typeface="Lato"/>
              <a:ea typeface="Lato"/>
              <a:cs typeface="Lato"/>
              <a:sym typeface="Lato"/>
            </a:endParaRPr>
          </a:p>
        </p:txBody>
      </p:sp>
      <p:sp>
        <p:nvSpPr>
          <p:cNvPr id="248" name="Google Shape;248;p20"/>
          <p:cNvSpPr txBox="1">
            <a:spLocks noGrp="1"/>
          </p:cNvSpPr>
          <p:nvPr>
            <p:ph type="body" idx="1"/>
          </p:nvPr>
        </p:nvSpPr>
        <p:spPr>
          <a:xfrm>
            <a:off x="1052550" y="1464750"/>
            <a:ext cx="7471800" cy="29952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GB" sz="1700"/>
              <a:t>Procedure to train the model and use it for prediction:</a:t>
            </a:r>
            <a:endParaRPr sz="1700"/>
          </a:p>
          <a:p>
            <a:pPr marL="457200" lvl="0" indent="-336550" algn="l" rtl="0">
              <a:lnSpc>
                <a:spcPct val="100000"/>
              </a:lnSpc>
              <a:spcBef>
                <a:spcPts val="1000"/>
              </a:spcBef>
              <a:spcAft>
                <a:spcPts val="0"/>
              </a:spcAft>
              <a:buSzPts val="1700"/>
              <a:buChar char="●"/>
            </a:pPr>
            <a:r>
              <a:rPr lang="en-GB" sz="1700"/>
              <a:t>Building custom dataset</a:t>
            </a:r>
            <a:endParaRPr sz="1700"/>
          </a:p>
          <a:p>
            <a:pPr marL="457200" lvl="0" indent="-336550" algn="l" rtl="0">
              <a:lnSpc>
                <a:spcPct val="100000"/>
              </a:lnSpc>
              <a:spcBef>
                <a:spcPts val="0"/>
              </a:spcBef>
              <a:spcAft>
                <a:spcPts val="0"/>
              </a:spcAft>
              <a:buSzPts val="1700"/>
              <a:buChar char="●"/>
            </a:pPr>
            <a:r>
              <a:rPr lang="en-GB" sz="1700"/>
              <a:t>Registering the Dataset</a:t>
            </a:r>
            <a:endParaRPr sz="1700"/>
          </a:p>
          <a:p>
            <a:pPr marL="457200" lvl="0" indent="-336550" algn="l" rtl="0">
              <a:lnSpc>
                <a:spcPct val="100000"/>
              </a:lnSpc>
              <a:spcBef>
                <a:spcPts val="0"/>
              </a:spcBef>
              <a:spcAft>
                <a:spcPts val="0"/>
              </a:spcAft>
              <a:buSzPts val="1700"/>
              <a:buChar char="●"/>
            </a:pPr>
            <a:r>
              <a:rPr lang="en-GB" sz="1700"/>
              <a:t>Training the model</a:t>
            </a:r>
            <a:endParaRPr sz="1700"/>
          </a:p>
          <a:p>
            <a:pPr marL="457200" lvl="0" indent="-336550" algn="l" rtl="0">
              <a:lnSpc>
                <a:spcPct val="100000"/>
              </a:lnSpc>
              <a:spcBef>
                <a:spcPts val="0"/>
              </a:spcBef>
              <a:spcAft>
                <a:spcPts val="0"/>
              </a:spcAft>
              <a:buSzPts val="1700"/>
              <a:buChar char="●"/>
            </a:pPr>
            <a:r>
              <a:rPr lang="en-GB" sz="1700"/>
              <a:t>Saving the model</a:t>
            </a:r>
            <a:endParaRPr sz="1700"/>
          </a:p>
          <a:p>
            <a:pPr marL="457200" lvl="0" indent="-336550" algn="l" rtl="0">
              <a:lnSpc>
                <a:spcPct val="100000"/>
              </a:lnSpc>
              <a:spcBef>
                <a:spcPts val="0"/>
              </a:spcBef>
              <a:spcAft>
                <a:spcPts val="0"/>
              </a:spcAft>
              <a:buSzPts val="1700"/>
              <a:buChar char="●"/>
            </a:pPr>
            <a:r>
              <a:rPr lang="en-GB" sz="1700"/>
              <a:t>Making Inference</a:t>
            </a:r>
            <a:endParaRPr sz="1700"/>
          </a:p>
          <a:p>
            <a:pPr marL="0" lvl="0" indent="0" algn="l" rtl="0">
              <a:lnSpc>
                <a:spcPct val="100000"/>
              </a:lnSpc>
              <a:spcBef>
                <a:spcPts val="1000"/>
              </a:spcBef>
              <a:spcAft>
                <a:spcPts val="0"/>
              </a:spcAft>
              <a:buNone/>
            </a:pPr>
            <a:r>
              <a:rPr lang="en-GB" sz="1700"/>
              <a:t>Each team member has taken up two object classes, extracted the images either from Google or from their home environment, and then created the dataset using LabelMe.</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latin typeface="Lato"/>
                <a:ea typeface="Lato"/>
                <a:cs typeface="Lato"/>
                <a:sym typeface="Lato"/>
              </a:rPr>
              <a:t>Creating datasets</a:t>
            </a:r>
            <a:endParaRPr sz="3200">
              <a:latin typeface="Lato"/>
              <a:ea typeface="Lato"/>
              <a:cs typeface="Lato"/>
              <a:sym typeface="Lato"/>
            </a:endParaRPr>
          </a:p>
          <a:p>
            <a:pPr marL="0" lvl="0" indent="0" algn="l" rtl="0">
              <a:spcBef>
                <a:spcPts val="0"/>
              </a:spcBef>
              <a:spcAft>
                <a:spcPts val="0"/>
              </a:spcAft>
              <a:buNone/>
            </a:pPr>
            <a:r>
              <a:rPr lang="en-GB" sz="3200">
                <a:latin typeface="Lato"/>
                <a:ea typeface="Lato"/>
                <a:cs typeface="Lato"/>
                <a:sym typeface="Lato"/>
              </a:rPr>
              <a:t>Using </a:t>
            </a:r>
            <a:r>
              <a:rPr lang="en-GB" b="1">
                <a:latin typeface="Lato"/>
                <a:ea typeface="Lato"/>
                <a:cs typeface="Lato"/>
                <a:sym typeface="Lato"/>
              </a:rPr>
              <a:t>LABELME</a:t>
            </a:r>
            <a:endParaRPr b="1">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006000" y="14469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200" b="1">
                <a:latin typeface="Lato"/>
                <a:ea typeface="Lato"/>
                <a:cs typeface="Lato"/>
                <a:sym typeface="Lato"/>
              </a:rPr>
              <a:t>GOAL</a:t>
            </a:r>
            <a:endParaRPr sz="4200" b="1">
              <a:latin typeface="Lato"/>
              <a:ea typeface="Lato"/>
              <a:cs typeface="Lato"/>
              <a:sym typeface="Lato"/>
            </a:endParaRPr>
          </a:p>
        </p:txBody>
      </p:sp>
      <p:sp>
        <p:nvSpPr>
          <p:cNvPr id="259" name="Google Shape;259;p22"/>
          <p:cNvSpPr txBox="1">
            <a:spLocks noGrp="1"/>
          </p:cNvSpPr>
          <p:nvPr>
            <p:ph type="body" idx="1"/>
          </p:nvPr>
        </p:nvSpPr>
        <p:spPr>
          <a:xfrm>
            <a:off x="1485575" y="1548750"/>
            <a:ext cx="7038900" cy="29112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2200"/>
              <a:t>To create </a:t>
            </a:r>
            <a:r>
              <a:rPr lang="en-GB" sz="2200" u="sng"/>
              <a:t>image annotation</a:t>
            </a:r>
            <a:r>
              <a:rPr lang="en-GB" sz="2200"/>
              <a:t> to supply it to our model for training purposes. </a:t>
            </a:r>
            <a:endParaRPr sz="2200"/>
          </a:p>
        </p:txBody>
      </p:sp>
      <p:sp>
        <p:nvSpPr>
          <p:cNvPr id="260" name="Google Shape;260;p22"/>
          <p:cNvSpPr txBox="1"/>
          <p:nvPr/>
        </p:nvSpPr>
        <p:spPr>
          <a:xfrm>
            <a:off x="3108275" y="3911700"/>
            <a:ext cx="5416200" cy="615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GB" b="1" u="sng">
                <a:solidFill>
                  <a:schemeClr val="hlink"/>
                </a:solidFill>
                <a:latin typeface="Lato"/>
                <a:ea typeface="Lato"/>
                <a:cs typeface="Lato"/>
                <a:sym typeface="Lato"/>
                <a:hlinkClick r:id="rId3"/>
              </a:rPr>
              <a:t>https://viso.ai/computer-vision/image-annotation/</a:t>
            </a:r>
            <a:endParaRPr b="1">
              <a:solidFill>
                <a:schemeClr val="lt1"/>
              </a:solidFill>
              <a:latin typeface="Lato"/>
              <a:ea typeface="Lato"/>
              <a:cs typeface="Lato"/>
              <a:sym typeface="Lato"/>
            </a:endParaRPr>
          </a:p>
          <a:p>
            <a:pPr marL="0" lvl="0" indent="0" algn="l" rtl="0">
              <a:spcBef>
                <a:spcPts val="0"/>
              </a:spcBef>
              <a:spcAft>
                <a:spcPts val="0"/>
              </a:spcAft>
              <a:buNone/>
            </a:pPr>
            <a:endParaRPr b="1">
              <a:solidFill>
                <a:schemeClr val="lt1"/>
              </a:solidFill>
              <a:latin typeface="Lato"/>
              <a:ea typeface="Lato"/>
              <a:cs typeface="Lato"/>
              <a:sym typeface="Lato"/>
            </a:endParaRPr>
          </a:p>
        </p:txBody>
      </p:sp>
      <p:cxnSp>
        <p:nvCxnSpPr>
          <p:cNvPr id="261" name="Google Shape;261;p22"/>
          <p:cNvCxnSpPr>
            <a:endCxn id="260" idx="0"/>
          </p:cNvCxnSpPr>
          <p:nvPr/>
        </p:nvCxnSpPr>
        <p:spPr>
          <a:xfrm>
            <a:off x="4231475" y="2830200"/>
            <a:ext cx="1584900" cy="1081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3"/>
          <p:cNvSpPr txBox="1">
            <a:spLocks noGrp="1"/>
          </p:cNvSpPr>
          <p:nvPr>
            <p:ph type="title"/>
          </p:nvPr>
        </p:nvSpPr>
        <p:spPr>
          <a:xfrm>
            <a:off x="573450" y="112065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ato"/>
                <a:ea typeface="Lato"/>
                <a:cs typeface="Lato"/>
                <a:sym typeface="Lato"/>
              </a:rPr>
              <a:t>Reason for selecting LabelMe</a:t>
            </a:r>
            <a:endParaRPr b="1">
              <a:latin typeface="Lato"/>
              <a:ea typeface="Lato"/>
              <a:cs typeface="Lato"/>
              <a:sym typeface="Lato"/>
            </a:endParaRPr>
          </a:p>
        </p:txBody>
      </p:sp>
      <p:sp>
        <p:nvSpPr>
          <p:cNvPr id="267" name="Google Shape;267;p23"/>
          <p:cNvSpPr txBox="1"/>
          <p:nvPr/>
        </p:nvSpPr>
        <p:spPr>
          <a:xfrm>
            <a:off x="626674" y="2125775"/>
            <a:ext cx="4526100" cy="2867400"/>
          </a:xfrm>
          <a:prstGeom prst="rect">
            <a:avLst/>
          </a:prstGeom>
          <a:noFill/>
          <a:ln>
            <a:noFill/>
          </a:ln>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Clr>
                <a:schemeClr val="lt1"/>
              </a:buClr>
              <a:buSzPts val="1200"/>
              <a:buFont typeface="Roboto"/>
              <a:buChar char="❖"/>
            </a:pPr>
            <a:r>
              <a:rPr lang="en-GB" sz="1200">
                <a:solidFill>
                  <a:schemeClr val="lt1"/>
                </a:solidFill>
                <a:latin typeface="Lato"/>
                <a:ea typeface="Lato"/>
                <a:cs typeface="Lato"/>
                <a:sym typeface="Lato"/>
              </a:rPr>
              <a:t>Labelme is </a:t>
            </a:r>
            <a:r>
              <a:rPr lang="en-GB" sz="1200" b="1">
                <a:solidFill>
                  <a:schemeClr val="lt1"/>
                </a:solidFill>
                <a:latin typeface="Lato"/>
                <a:ea typeface="Lato"/>
                <a:cs typeface="Lato"/>
                <a:sym typeface="Lato"/>
              </a:rPr>
              <a:t>a graphical image annotation tool</a:t>
            </a:r>
            <a:endParaRPr sz="1200" b="1">
              <a:solidFill>
                <a:schemeClr val="lt1"/>
              </a:solidFill>
              <a:latin typeface="Lato"/>
              <a:ea typeface="Lato"/>
              <a:cs typeface="Lato"/>
              <a:sym typeface="Lato"/>
            </a:endParaRPr>
          </a:p>
          <a:p>
            <a:pPr marL="457200" lvl="0" indent="-304800" algn="l" rtl="0">
              <a:lnSpc>
                <a:spcPct val="200000"/>
              </a:lnSpc>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It has a simple user interface </a:t>
            </a:r>
            <a:endParaRPr sz="1200">
              <a:solidFill>
                <a:schemeClr val="lt1"/>
              </a:solidFill>
              <a:latin typeface="Lato"/>
              <a:ea typeface="Lato"/>
              <a:cs typeface="Lato"/>
              <a:sym typeface="Lato"/>
            </a:endParaRPr>
          </a:p>
          <a:p>
            <a:pPr marL="457200" lvl="0" indent="-304800" algn="l" rtl="0">
              <a:lnSpc>
                <a:spcPct val="200000"/>
              </a:lnSpc>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It allows us to create and edit polygons around object</a:t>
            </a:r>
            <a:endParaRPr sz="1200">
              <a:solidFill>
                <a:schemeClr val="lt1"/>
              </a:solidFill>
              <a:latin typeface="Lato"/>
              <a:ea typeface="Lato"/>
              <a:cs typeface="Lato"/>
              <a:sym typeface="Lato"/>
            </a:endParaRPr>
          </a:p>
          <a:p>
            <a:pPr marL="457200" lvl="0" indent="-304800" algn="l" rtl="0">
              <a:lnSpc>
                <a:spcPct val="100000"/>
              </a:lnSpc>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Generates corresponding JSON file with all the information about the image</a:t>
            </a:r>
            <a:endParaRPr sz="12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title"/>
          </p:nvPr>
        </p:nvSpPr>
        <p:spPr>
          <a:xfrm>
            <a:off x="0" y="393750"/>
            <a:ext cx="9144000" cy="85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000" b="1">
                <a:latin typeface="Lato"/>
                <a:ea typeface="Lato"/>
                <a:cs typeface="Lato"/>
                <a:sym typeface="Lato"/>
              </a:rPr>
              <a:t>Selecting objects  for classes using LABELME</a:t>
            </a:r>
            <a:endParaRPr sz="2000" b="1">
              <a:latin typeface="Lato"/>
              <a:ea typeface="Lato"/>
              <a:cs typeface="Lato"/>
              <a:sym typeface="Lato"/>
            </a:endParaRPr>
          </a:p>
          <a:p>
            <a:pPr marL="0" lvl="0" indent="0" algn="l" rtl="0">
              <a:spcBef>
                <a:spcPts val="0"/>
              </a:spcBef>
              <a:spcAft>
                <a:spcPts val="0"/>
              </a:spcAft>
              <a:buNone/>
            </a:pPr>
            <a:endParaRPr b="1"/>
          </a:p>
        </p:txBody>
      </p:sp>
      <p:sp>
        <p:nvSpPr>
          <p:cNvPr id="273" name="Google Shape;273;p24"/>
          <p:cNvSpPr txBox="1"/>
          <p:nvPr/>
        </p:nvSpPr>
        <p:spPr>
          <a:xfrm>
            <a:off x="996650" y="1326750"/>
            <a:ext cx="82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chemeClr val="lt1"/>
                </a:solidFill>
                <a:latin typeface="Lato"/>
                <a:ea typeface="Lato"/>
                <a:cs typeface="Lato"/>
                <a:sym typeface="Lato"/>
              </a:rPr>
              <a:t>Chair</a:t>
            </a:r>
            <a:endParaRPr sz="2000" b="1">
              <a:solidFill>
                <a:schemeClr val="lt1"/>
              </a:solidFill>
              <a:latin typeface="Lato"/>
              <a:ea typeface="Lato"/>
              <a:cs typeface="Lato"/>
              <a:sym typeface="Lato"/>
            </a:endParaRPr>
          </a:p>
        </p:txBody>
      </p:sp>
      <p:pic>
        <p:nvPicPr>
          <p:cNvPr id="274" name="Google Shape;274;p24"/>
          <p:cNvPicPr preferRelativeResize="0"/>
          <p:nvPr/>
        </p:nvPicPr>
        <p:blipFill>
          <a:blip r:embed="rId3">
            <a:alphaModFix/>
          </a:blip>
          <a:stretch>
            <a:fillRect/>
          </a:stretch>
        </p:blipFill>
        <p:spPr>
          <a:xfrm>
            <a:off x="1059878" y="1743301"/>
            <a:ext cx="2806147" cy="3180574"/>
          </a:xfrm>
          <a:prstGeom prst="rect">
            <a:avLst/>
          </a:prstGeom>
          <a:noFill/>
          <a:ln>
            <a:noFill/>
          </a:ln>
        </p:spPr>
      </p:pic>
      <p:sp>
        <p:nvSpPr>
          <p:cNvPr id="275" name="Google Shape;275;p24"/>
          <p:cNvSpPr txBox="1"/>
          <p:nvPr/>
        </p:nvSpPr>
        <p:spPr>
          <a:xfrm>
            <a:off x="5230250" y="1250550"/>
            <a:ext cx="855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chemeClr val="lt1"/>
                </a:solidFill>
                <a:latin typeface="Lato"/>
                <a:ea typeface="Lato"/>
                <a:cs typeface="Lato"/>
                <a:sym typeface="Lato"/>
              </a:rPr>
              <a:t>Lamp</a:t>
            </a:r>
            <a:endParaRPr sz="2000" b="1">
              <a:solidFill>
                <a:schemeClr val="lt1"/>
              </a:solidFill>
              <a:latin typeface="Lato"/>
              <a:ea typeface="Lato"/>
              <a:cs typeface="Lato"/>
              <a:sym typeface="Lato"/>
            </a:endParaRPr>
          </a:p>
        </p:txBody>
      </p:sp>
      <p:pic>
        <p:nvPicPr>
          <p:cNvPr id="276" name="Google Shape;276;p24"/>
          <p:cNvPicPr preferRelativeResize="0"/>
          <p:nvPr/>
        </p:nvPicPr>
        <p:blipFill>
          <a:blip r:embed="rId4">
            <a:alphaModFix/>
          </a:blip>
          <a:stretch>
            <a:fillRect/>
          </a:stretch>
        </p:blipFill>
        <p:spPr>
          <a:xfrm>
            <a:off x="5339525" y="1675925"/>
            <a:ext cx="2423595" cy="3247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p:nvPr/>
        </p:nvSpPr>
        <p:spPr>
          <a:xfrm>
            <a:off x="17925" y="432550"/>
            <a:ext cx="9144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a:solidFill>
                  <a:schemeClr val="lt1"/>
                </a:solidFill>
                <a:latin typeface="Lato"/>
                <a:ea typeface="Lato"/>
                <a:cs typeface="Lato"/>
                <a:sym typeface="Lato"/>
              </a:rPr>
              <a:t>Labelling polygons for classes using LABELME</a:t>
            </a:r>
            <a:endParaRPr sz="2000" b="1">
              <a:solidFill>
                <a:schemeClr val="lt1"/>
              </a:solidFill>
              <a:latin typeface="Lato"/>
              <a:ea typeface="Lato"/>
              <a:cs typeface="Lato"/>
              <a:sym typeface="Lato"/>
            </a:endParaRPr>
          </a:p>
          <a:p>
            <a:pPr marL="0" lvl="0" indent="0" algn="ctr" rtl="0">
              <a:spcBef>
                <a:spcPts val="0"/>
              </a:spcBef>
              <a:spcAft>
                <a:spcPts val="0"/>
              </a:spcAft>
              <a:buNone/>
            </a:pPr>
            <a:endParaRPr sz="2000" b="1">
              <a:solidFill>
                <a:schemeClr val="lt1"/>
              </a:solidFill>
              <a:latin typeface="Montserrat"/>
              <a:ea typeface="Montserrat"/>
              <a:cs typeface="Montserrat"/>
              <a:sym typeface="Montserrat"/>
            </a:endParaRPr>
          </a:p>
        </p:txBody>
      </p:sp>
      <p:pic>
        <p:nvPicPr>
          <p:cNvPr id="282" name="Google Shape;282;p25"/>
          <p:cNvPicPr preferRelativeResize="0"/>
          <p:nvPr/>
        </p:nvPicPr>
        <p:blipFill>
          <a:blip r:embed="rId3">
            <a:alphaModFix/>
          </a:blip>
          <a:stretch>
            <a:fillRect/>
          </a:stretch>
        </p:blipFill>
        <p:spPr>
          <a:xfrm>
            <a:off x="76200" y="1232950"/>
            <a:ext cx="4677675" cy="3350251"/>
          </a:xfrm>
          <a:prstGeom prst="rect">
            <a:avLst/>
          </a:prstGeom>
          <a:noFill/>
          <a:ln>
            <a:noFill/>
          </a:ln>
        </p:spPr>
      </p:pic>
      <p:pic>
        <p:nvPicPr>
          <p:cNvPr id="283" name="Google Shape;283;p25"/>
          <p:cNvPicPr preferRelativeResize="0"/>
          <p:nvPr/>
        </p:nvPicPr>
        <p:blipFill>
          <a:blip r:embed="rId4">
            <a:alphaModFix/>
          </a:blip>
          <a:stretch>
            <a:fillRect/>
          </a:stretch>
        </p:blipFill>
        <p:spPr>
          <a:xfrm>
            <a:off x="4827487" y="1232950"/>
            <a:ext cx="4227027" cy="33502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441</Words>
  <Application>Microsoft Office PowerPoint</Application>
  <PresentationFormat>On-screen Show (16:9)</PresentationFormat>
  <Paragraphs>65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Roboto</vt:lpstr>
      <vt:lpstr>Lato</vt:lpstr>
      <vt:lpstr>Montserrat</vt:lpstr>
      <vt:lpstr>Arial</vt:lpstr>
      <vt:lpstr>Arvo</vt:lpstr>
      <vt:lpstr>Focus</vt:lpstr>
      <vt:lpstr>Image Segmentation for Object Detection </vt:lpstr>
      <vt:lpstr>Overview</vt:lpstr>
      <vt:lpstr>Problem Statement</vt:lpstr>
      <vt:lpstr>Methodology</vt:lpstr>
      <vt:lpstr>Creating datasets Using LABELME</vt:lpstr>
      <vt:lpstr>GOAL</vt:lpstr>
      <vt:lpstr>Reason for selecting LabelMe</vt:lpstr>
      <vt:lpstr>Selecting objects  for classes using LABELME </vt:lpstr>
      <vt:lpstr>PowerPoint Presentation</vt:lpstr>
      <vt:lpstr>Multiple polygons in one single image</vt:lpstr>
      <vt:lpstr>Output JSON File from LABELME for an Image</vt:lpstr>
      <vt:lpstr> Results</vt:lpstr>
      <vt:lpstr>Rigorous Testing</vt:lpstr>
      <vt:lpstr>Rigorous Testing</vt:lpstr>
      <vt:lpstr>Performance Evaluation (Training Accuracy)</vt:lpstr>
      <vt:lpstr>Performance Evaluation (Training Accuracy)</vt:lpstr>
      <vt:lpstr>Performance Evaluation (Testing Accuracy)</vt:lpstr>
      <vt:lpstr>Performance Evaluation (Testing Accuracy)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 for Object Detection </dc:title>
  <cp:lastModifiedBy>HP</cp:lastModifiedBy>
  <cp:revision>2</cp:revision>
  <dcterms:modified xsi:type="dcterms:W3CDTF">2022-09-04T11:03:19Z</dcterms:modified>
</cp:coreProperties>
</file>